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3"/>
    <p:sldId id="257" r:id="rId4"/>
    <p:sldId id="258" r:id="rId5"/>
    <p:sldId id="259" r:id="rId6"/>
    <p:sldId id="261" r:id="rId7"/>
    <p:sldId id="260" r:id="rId8"/>
    <p:sldId id="264" r:id="rId9"/>
    <p:sldId id="262" r:id="rId10"/>
    <p:sldId id="263" r:id="rId11"/>
    <p:sldId id="266" r:id="rId12"/>
    <p:sldId id="265" r:id="rId13"/>
    <p:sldId id="267" r:id="rId14"/>
    <p:sldId id="268" r:id="rId15"/>
    <p:sldId id="269" r:id="rId16"/>
    <p:sldId id="270" r:id="rId17"/>
    <p:sldId id="271" r:id="rId18"/>
    <p:sldId id="272" r:id="rId19"/>
    <p:sldId id="277" r:id="rId20"/>
    <p:sldId id="274" r:id="rId21"/>
    <p:sldId id="276" r:id="rId22"/>
    <p:sldId id="279" r:id="rId23"/>
    <p:sldId id="273" r:id="rId2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8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media" Target="../media/media2.mp4"/><Relationship Id="rId4" Type="http://schemas.openxmlformats.org/officeDocument/2006/relationships/video" Target="../media/media2.mp4"/><Relationship Id="rId3" Type="http://schemas.openxmlformats.org/officeDocument/2006/relationships/image" Target="../media/image17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microsoft.com/office/2007/relationships/media" Target="../media/media4.mp4"/><Relationship Id="rId4" Type="http://schemas.openxmlformats.org/officeDocument/2006/relationships/video" Target="../media/media4.mp4"/><Relationship Id="rId3" Type="http://schemas.openxmlformats.org/officeDocument/2006/relationships/image" Target="../media/image20.png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-2061210" y="-522348"/>
            <a:ext cx="9144000" cy="2187001"/>
          </a:xfrm>
        </p:spPr>
        <p:txBody>
          <a:bodyPr/>
          <a:p>
            <a:r>
              <a:rPr lang="en-US" altLang="zh-CN"/>
              <a:t>Halma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25460" y="5982335"/>
            <a:ext cx="4066540" cy="875665"/>
          </a:xfrm>
        </p:spPr>
        <p:txBody>
          <a:bodyPr>
            <a:noAutofit/>
          </a:bodyPr>
          <a:p>
            <a:r>
              <a:rPr lang="en-US" altLang="zh-CN" sz="2400"/>
              <a:t>CS181 Final Project</a:t>
            </a:r>
            <a:endParaRPr lang="zh-CN" altLang="en-US" sz="2400"/>
          </a:p>
          <a:p>
            <a:r>
              <a:rPr lang="zh-CN" altLang="en-US" sz="2400">
                <a:latin typeface="宋体" pitchFamily="2" charset="-122"/>
                <a:ea typeface="宋体" pitchFamily="2" charset="-122"/>
              </a:rPr>
              <a:t>熊章智，杨天倪，冯令康</a:t>
            </a:r>
            <a:endParaRPr lang="zh-CN" altLang="en-US" sz="2400">
              <a:latin typeface="宋体" pitchFamily="2" charset="-122"/>
              <a:ea typeface="宋体" pitchFamily="2" charset="-122"/>
            </a:endParaRPr>
          </a:p>
          <a:p>
            <a:endParaRPr lang="zh-CN" altLang="en-US" sz="2400">
              <a:latin typeface="宋体" pitchFamily="2" charset="-122"/>
              <a:ea typeface="宋体" pitchFamily="2" charset="-122"/>
            </a:endParaRPr>
          </a:p>
        </p:txBody>
      </p:sp>
      <p:pic>
        <p:nvPicPr>
          <p:cNvPr id="4" name="图片 3" descr="halm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76040" y="1542415"/>
            <a:ext cx="4439920" cy="44399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>
                <a:latin typeface="华文中宋" panose="02010600040101010101" charset="-122"/>
                <a:ea typeface="华文中宋" panose="02010600040101010101" charset="-122"/>
                <a:cs typeface="+mn-lt"/>
              </a:rPr>
              <a:t>Q-learning</a:t>
            </a:r>
            <a:endParaRPr lang="en-US" altLang="zh-CN" sz="32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6781165" cy="4351655"/>
          </a:xfrm>
        </p:spPr>
        <p:txBody>
          <a:bodyPr/>
          <a:p>
            <a:r>
              <a:rPr lang="en-US" altLang="zh-CN"/>
              <a:t>Unfortunately, we failed to train a Q-learning agent...</a:t>
            </a:r>
            <a:endParaRPr lang="en-US" altLang="zh-CN"/>
          </a:p>
          <a:p>
            <a:r>
              <a:rPr lang="en-US" altLang="zh-CN"/>
              <a:t>First of all, (s, a) pairs are numerous. The file containing trained parameters after 200 episodes is 21GB!</a:t>
            </a:r>
            <a:endParaRPr lang="en-US" altLang="zh-CN"/>
          </a:p>
          <a:p>
            <a:r>
              <a:rPr lang="en-US" altLang="zh-CN"/>
              <a:t>Secondly, it is hard to train. We tried letting Q-learning to fight against random/minimax/Q-learning agents, but failed.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>
                <a:latin typeface="华文中宋" panose="02010600040101010101" charset="-122"/>
                <a:ea typeface="华文中宋" panose="02010600040101010101" charset="-122"/>
                <a:cs typeface="+mn-lt"/>
              </a:rPr>
              <a:t>Approximate Q-learning</a:t>
            </a:r>
            <a:endParaRPr lang="en-US" altLang="zh-CN" sz="32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70865" y="1343660"/>
            <a:ext cx="7016115" cy="25215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33400" y="0"/>
            <a:ext cx="7223760" cy="43516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735" y="4037330"/>
            <a:ext cx="6829425" cy="26492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87245" y="181610"/>
            <a:ext cx="7187565" cy="649414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latin typeface="华文中宋" panose="02010600040101010101" charset="-122"/>
                <a:ea typeface="华文中宋" panose="02010600040101010101" charset="-122"/>
              </a:rPr>
              <a:t>Neural Approximate Q-learning: Network Architecture</a:t>
            </a:r>
            <a:endParaRPr lang="en-US" altLang="zh-CN">
              <a:latin typeface="华文中宋" panose="02010600040101010101" charset="-122"/>
              <a:ea typeface="华文中宋" panose="02010600040101010101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1196975"/>
            <a:ext cx="10106025" cy="34194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>
                <a:latin typeface="华文中宋" panose="02010600040101010101" charset="-122"/>
                <a:ea typeface="华文中宋" panose="02010600040101010101" charset="-122"/>
                <a:cs typeface="+mn-lt"/>
              </a:rPr>
              <a:t>Diagram</a:t>
            </a:r>
            <a:endParaRPr lang="en-US" altLang="zh-CN" sz="32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9075" y="1741805"/>
            <a:ext cx="11795760" cy="226949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>
                <a:latin typeface="华文中宋" panose="02010600040101010101" charset="-122"/>
                <a:ea typeface="华文中宋" panose="02010600040101010101" charset="-122"/>
                <a:cs typeface="+mn-lt"/>
              </a:rPr>
              <a:t>Training Detail</a:t>
            </a:r>
            <a:endParaRPr lang="en-US" altLang="zh-CN" sz="32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44575" y="1120775"/>
            <a:ext cx="972248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23950" y="1600200"/>
            <a:ext cx="95631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7" name="aql-vs-g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498590" y="770255"/>
            <a:ext cx="4148455" cy="5407660"/>
          </a:xfrm>
          <a:prstGeom prst="rect">
            <a:avLst/>
          </a:prstGeom>
        </p:spPr>
      </p:pic>
      <p:pic>
        <p:nvPicPr>
          <p:cNvPr id="6" name="naql-vs-m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81760" y="770255"/>
            <a:ext cx="4147820" cy="540702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402840" y="6271895"/>
            <a:ext cx="21062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NAQL vs. Minimax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519670" y="6271895"/>
            <a:ext cx="21062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AQL vs. Greedy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0">
              <p:cMediaNode>
                <p:cTn id="8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>
              <a:buClrTx/>
              <a:buSzTx/>
              <a:buFontTx/>
            </a:pPr>
            <a:r>
              <a:rPr lang="en-US" altLang="zh-CN" sz="3200">
                <a:latin typeface="华文中宋" panose="02010600040101010101" charset="-122"/>
                <a:ea typeface="华文中宋" panose="02010600040101010101" charset="-122"/>
                <a:cs typeface="+mn-lt"/>
              </a:rPr>
              <a:t>Results</a:t>
            </a:r>
            <a:endParaRPr lang="en-US" altLang="zh-CN" sz="32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result1"/>
          <p:cNvPicPr>
            <a:picLocks noChangeAspect="1"/>
          </p:cNvPicPr>
          <p:nvPr/>
        </p:nvPicPr>
        <p:blipFill>
          <a:blip r:embed="rId1"/>
          <a:srcRect l="15537" r="21099"/>
          <a:stretch>
            <a:fillRect/>
          </a:stretch>
        </p:blipFill>
        <p:spPr>
          <a:xfrm>
            <a:off x="2946400" y="2172335"/>
            <a:ext cx="5518785" cy="2844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4000">
                <a:latin typeface="华文中宋" panose="02010600040101010101" charset="-122"/>
                <a:ea typeface="华文中宋" panose="02010600040101010101" charset="-122"/>
                <a:cs typeface="+mn-lt"/>
              </a:rPr>
              <a:t>Setting</a:t>
            </a:r>
            <a:endParaRPr lang="en-US" altLang="zh-CN" sz="40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800"/>
              <a:t>8*8 grids</a:t>
            </a:r>
            <a:endParaRPr lang="en-US" altLang="zh-CN" sz="2800"/>
          </a:p>
          <a:p>
            <a:r>
              <a:rPr lang="en-US" altLang="zh-CN" sz="2800"/>
              <a:t>20 pawns in total (10 per side)</a:t>
            </a:r>
            <a:endParaRPr lang="en-US" altLang="zh-CN" sz="2800"/>
          </a:p>
          <a:p>
            <a:endParaRPr lang="en-US" altLang="zh-CN" sz="2800"/>
          </a:p>
          <a:p>
            <a:endParaRPr lang="en-US" altLang="zh-CN" sz="2800"/>
          </a:p>
          <a:p>
            <a:r>
              <a:rPr lang="en-US" altLang="zh-CN" sz="2800"/>
              <a:t>Around 10</a:t>
            </a:r>
            <a:r>
              <a:rPr lang="en-US" altLang="zh-CN" sz="2800" baseline="30000"/>
              <a:t>28 </a:t>
            </a:r>
            <a:r>
              <a:rPr lang="en-US" altLang="zh-CN" sz="2800"/>
              <a:t>States!</a:t>
            </a:r>
            <a:endParaRPr lang="en-US" altLang="zh-CN" sz="2800"/>
          </a:p>
        </p:txBody>
      </p:sp>
      <p:pic>
        <p:nvPicPr>
          <p:cNvPr id="4" name="图片 3" descr="halm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15685" y="514985"/>
            <a:ext cx="5828665" cy="58286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996565"/>
            <a:ext cx="5598795" cy="81661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600">
                <a:latin typeface="华文中宋" panose="02010600040101010101" charset="-122"/>
                <a:ea typeface="华文中宋" panose="02010600040101010101" charset="-122"/>
                <a:cs typeface="+mn-lt"/>
              </a:rPr>
              <a:t>Misc</a:t>
            </a:r>
            <a:endParaRPr lang="en-US" altLang="zh-CN" sz="36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Added Scoring Rules</a:t>
            </a:r>
            <a:endParaRPr lang="en-US" altLang="zh-CN"/>
          </a:p>
          <a:p>
            <a:r>
              <a:rPr lang="en-US" altLang="zh-CN"/>
              <a:t>Each pawn entering the goal area: +10 points</a:t>
            </a:r>
            <a:endParaRPr lang="en-US" altLang="zh-CN"/>
          </a:p>
          <a:p>
            <a:r>
              <a:rPr lang="en-US" altLang="zh-CN"/>
              <a:t>For a chain jump, score += number of consecutive jumps in the chain</a:t>
            </a:r>
            <a:endParaRPr lang="en-US" altLang="zh-CN"/>
          </a:p>
          <a:p>
            <a:r>
              <a:rPr lang="en-US" altLang="zh-CN"/>
              <a:t>All pawns in the goal area (first player): +100 points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By </a:t>
            </a:r>
            <a:r>
              <a:rPr lang="en-US" altLang="zh-CN"/>
              <a:t>adjusting different jump reward, we find something interesting...</a:t>
            </a:r>
            <a:endParaRPr lang="en-US" altLang="zh-CN"/>
          </a:p>
          <a:p>
            <a:pPr marL="457200" lvl="1" indent="0">
              <a:buNone/>
            </a:pPr>
            <a:endParaRPr lang="en-US" altLang="zh-CN"/>
          </a:p>
          <a:p>
            <a:pPr marL="457200" lvl="1" indent="0">
              <a:buNone/>
            </a:pP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0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381760" y="770255"/>
            <a:ext cx="4147820" cy="5407025"/>
          </a:xfrm>
          <a:prstGeom prst="rect">
            <a:avLst/>
          </a:prstGeom>
        </p:spPr>
      </p:pic>
      <p:pic>
        <p:nvPicPr>
          <p:cNvPr id="5" name="02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98590" y="770255"/>
            <a:ext cx="4147185" cy="540639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402840" y="6271895"/>
            <a:ext cx="21062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jump reward * 1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7519035" y="6271895"/>
            <a:ext cx="21062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jump reward * 10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0">
              <p:cMediaNode>
                <p:cTn id="8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 algn="ctr">
              <a:buNone/>
            </a:pPr>
            <a:r>
              <a:rPr lang="en-US" altLang="zh-CN" sz="8800"/>
              <a:t>Thank You!</a:t>
            </a:r>
            <a:endParaRPr lang="en-US" altLang="zh-CN" sz="8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600">
                <a:latin typeface="华文中宋" panose="02010600040101010101" charset="-122"/>
                <a:ea typeface="华文中宋" panose="02010600040101010101" charset="-122"/>
                <a:cs typeface="+mn-lt"/>
              </a:rPr>
              <a:t>Implement methods</a:t>
            </a:r>
            <a:endParaRPr lang="en-US" altLang="zh-CN" sz="36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Human Player</a:t>
            </a:r>
            <a:endParaRPr lang="en-US" altLang="zh-CN"/>
          </a:p>
          <a:p>
            <a:r>
              <a:rPr lang="en-US" altLang="zh-CN"/>
              <a:t>Random</a:t>
            </a:r>
            <a:endParaRPr lang="en-US" altLang="zh-CN"/>
          </a:p>
          <a:p>
            <a:r>
              <a:rPr lang="en-US" altLang="zh-CN"/>
              <a:t>Greedy</a:t>
            </a:r>
            <a:endParaRPr lang="en-US" altLang="zh-CN"/>
          </a:p>
          <a:p>
            <a:r>
              <a:rPr lang="en-US" altLang="zh-CN"/>
              <a:t>Minimax (alpha-beta pruning)</a:t>
            </a:r>
            <a:endParaRPr lang="en-US" altLang="zh-CN"/>
          </a:p>
          <a:p>
            <a:r>
              <a:rPr lang="en-US" altLang="zh-CN"/>
              <a:t>MCTS</a:t>
            </a:r>
            <a:endParaRPr lang="en-US" altLang="zh-CN"/>
          </a:p>
          <a:p>
            <a:r>
              <a:rPr lang="en-US" altLang="zh-CN"/>
              <a:t>(Conventional) Approximate Q-learning</a:t>
            </a:r>
            <a:endParaRPr lang="en-US" altLang="zh-CN"/>
          </a:p>
          <a:p>
            <a:r>
              <a:rPr lang="en-US" altLang="zh-CN"/>
              <a:t>Neural Approximate Q-learning 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600">
                <a:latin typeface="华文中宋" panose="02010600040101010101" charset="-122"/>
                <a:ea typeface="华文中宋" panose="02010600040101010101" charset="-122"/>
                <a:cs typeface="+mn-lt"/>
              </a:rPr>
              <a:t>State Evaluation</a:t>
            </a:r>
            <a:endParaRPr lang="en-US" altLang="zh-CN" sz="36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187450"/>
            <a:ext cx="10515600" cy="4351338"/>
          </a:xfrm>
        </p:spPr>
        <p:txBody>
          <a:bodyPr/>
          <a:p>
            <a:r>
              <a:rPr lang="zh-CN" altLang="en-US"/>
              <a:t>Calculate the Euclidean distance from the pawn to every empty or non-player-occupied position in the player's goal area.</a:t>
            </a:r>
            <a:endParaRPr lang="zh-CN" altLang="en-US"/>
          </a:p>
          <a:p>
            <a:r>
              <a:rPr lang="zh-CN" altLang="en-US"/>
              <a:t>If there are available goal positions, add the maximum of these distances to a running total (val).</a:t>
            </a:r>
            <a:endParaRPr lang="zh-CN" altLang="en-US"/>
          </a:p>
          <a:p>
            <a:r>
              <a:rPr lang="zh-CN" altLang="en-US"/>
              <a:t>If there are no available goal positions for that pawn, subtract 20 from the total as a penalty.</a:t>
            </a:r>
            <a:endParaRPr lang="zh-CN" altLang="en-US"/>
          </a:p>
          <a:p>
            <a:r>
              <a:rPr lang="zh-CN" altLang="en-US"/>
              <a:t>After evaluating all pawns:</a:t>
            </a:r>
            <a:r>
              <a:rPr lang="en-US" altLang="zh-CN"/>
              <a:t> </a:t>
            </a:r>
            <a:r>
              <a:rPr lang="zh-CN" altLang="en-US"/>
              <a:t>Multiply the total score by -1, so that a smaller distance (i.e., pawns closer to the goal) results in a higher evaluation score.</a:t>
            </a:r>
            <a:endParaRPr lang="zh-CN" altLang="en-US"/>
          </a:p>
        </p:txBody>
      </p:sp>
      <p:pic>
        <p:nvPicPr>
          <p:cNvPr id="4" name="图片 3" descr="evalua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9105" y="3959860"/>
            <a:ext cx="8543925" cy="26314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>
                <a:latin typeface="华文中宋" panose="02010600040101010101" charset="-122"/>
                <a:ea typeface="华文中宋" panose="02010600040101010101" charset="-122"/>
                <a:cs typeface="+mn-lt"/>
              </a:rPr>
              <a:t>Basic Methods</a:t>
            </a:r>
            <a:endParaRPr lang="en-US" altLang="zh-CN" sz="32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Random &amp; Greedy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Minimax with alpha-beta pruning:</a:t>
            </a:r>
            <a:endParaRPr lang="en-US" altLang="zh-CN"/>
          </a:p>
          <a:p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7700" y="2540635"/>
            <a:ext cx="7448550" cy="32334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8615" y="0"/>
            <a:ext cx="10515600" cy="1325563"/>
          </a:xfrm>
        </p:spPr>
        <p:txBody>
          <a:bodyPr/>
          <a:p>
            <a:r>
              <a:rPr lang="en-US" altLang="zh-CN" sz="3200">
                <a:latin typeface="华文中宋" panose="02010600040101010101" charset="-122"/>
                <a:ea typeface="华文中宋" panose="02010600040101010101" charset="-122"/>
                <a:cs typeface="+mn-lt"/>
              </a:rPr>
              <a:t>Minimax with Local Search Skill</a:t>
            </a:r>
            <a:endParaRPr lang="en-US" altLang="zh-CN" sz="32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1465" y="835025"/>
            <a:ext cx="9064625" cy="58762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>
                <a:latin typeface="华文中宋" panose="02010600040101010101" charset="-122"/>
                <a:ea typeface="华文中宋" panose="02010600040101010101" charset="-122"/>
                <a:cs typeface="+mn-lt"/>
              </a:rPr>
              <a:t>MCTS</a:t>
            </a:r>
            <a:endParaRPr lang="en-US" altLang="zh-CN" sz="32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2016125"/>
            <a:ext cx="10515600" cy="39693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>
                <a:latin typeface="华文中宋" panose="02010600040101010101" charset="-122"/>
                <a:ea typeface="华文中宋" panose="02010600040101010101" charset="-122"/>
                <a:cs typeface="+mn-lt"/>
              </a:rPr>
              <a:t>MCTS</a:t>
            </a:r>
            <a:endParaRPr lang="en-US" altLang="zh-CN" sz="3200">
              <a:latin typeface="华文中宋" panose="02010600040101010101" charset="-122"/>
              <a:ea typeface="华文中宋" panose="02010600040101010101" charset="-122"/>
              <a:cs typeface="+mn-lt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00735" y="1673225"/>
            <a:ext cx="102095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14375" y="2167890"/>
            <a:ext cx="10515600" cy="28282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1550</Words>
  <Application>WPS 文字</Application>
  <PresentationFormat>宽屏</PresentationFormat>
  <Paragraphs>82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9" baseType="lpstr">
      <vt:lpstr>Arial</vt:lpstr>
      <vt:lpstr>宋体</vt:lpstr>
      <vt:lpstr>Wingdings</vt:lpstr>
      <vt:lpstr>汉仪书宋二KW</vt:lpstr>
      <vt:lpstr>华文中宋</vt:lpstr>
      <vt:lpstr>Arial Black</vt:lpstr>
      <vt:lpstr>微软雅黑</vt:lpstr>
      <vt:lpstr>汉仪旗黑</vt:lpstr>
      <vt:lpstr>宋体</vt:lpstr>
      <vt:lpstr>Arial Unicode MS</vt:lpstr>
      <vt:lpstr>黑体</vt:lpstr>
      <vt:lpstr>汉仪中黑KW</vt:lpstr>
      <vt:lpstr>Calibri</vt:lpstr>
      <vt:lpstr>Helvetica Neue</vt:lpstr>
      <vt:lpstr>华文中宋</vt:lpstr>
      <vt:lpstr>微软雅黑</vt:lpstr>
      <vt:lpstr>Office 主题​​</vt:lpstr>
      <vt:lpstr>Halma</vt:lpstr>
      <vt:lpstr>Setting</vt:lpstr>
      <vt:lpstr>Implement methods</vt:lpstr>
      <vt:lpstr>State Evaluation</vt:lpstr>
      <vt:lpstr>Basic Methods</vt:lpstr>
      <vt:lpstr>Minimax with Local Search Skill</vt:lpstr>
      <vt:lpstr>MCTS</vt:lpstr>
      <vt:lpstr>MCTS</vt:lpstr>
      <vt:lpstr>PowerPoint 演示文稿</vt:lpstr>
      <vt:lpstr>Q-learning</vt:lpstr>
      <vt:lpstr>Approximate Q-learning</vt:lpstr>
      <vt:lpstr>PowerPoint 演示文稿</vt:lpstr>
      <vt:lpstr>PowerPoint 演示文稿</vt:lpstr>
      <vt:lpstr>Neural Approximate Q-learning: Network Architecture</vt:lpstr>
      <vt:lpstr>Diagram</vt:lpstr>
      <vt:lpstr>Training Detail</vt:lpstr>
      <vt:lpstr>PowerPoint 演示文稿</vt:lpstr>
      <vt:lpstr>PowerPoint 演示文稿</vt:lpstr>
      <vt:lpstr>PowerPoint 演示文稿</vt:lpstr>
      <vt:lpstr>Implement methods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杨天倪</cp:lastModifiedBy>
  <cp:revision>10</cp:revision>
  <dcterms:created xsi:type="dcterms:W3CDTF">2025-06-03T16:01:31Z</dcterms:created>
  <dcterms:modified xsi:type="dcterms:W3CDTF">2025-06-03T16:01:31Z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914019D8857D468B975E70317B7AA554</vt:lpwstr>
  </property>
</Properties>
</file>

<file path=docProps/thumbnail.jpeg>
</file>